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4" r:id="rId2"/>
    <p:sldMasterId id="2147483662" r:id="rId3"/>
  </p:sldMasterIdLst>
  <p:notesMasterIdLst>
    <p:notesMasterId r:id="rId18"/>
  </p:notesMasterIdLst>
  <p:sldIdLst>
    <p:sldId id="292" r:id="rId4"/>
    <p:sldId id="294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6" r:id="rId13"/>
    <p:sldId id="311" r:id="rId14"/>
    <p:sldId id="312" r:id="rId15"/>
    <p:sldId id="313" r:id="rId16"/>
    <p:sldId id="314" r:id="rId17"/>
  </p:sldIdLst>
  <p:sldSz cx="12192000" cy="6858000"/>
  <p:notesSz cx="6858000" cy="9144000"/>
  <p:embeddedFontLst>
    <p:embeddedFont>
      <p:font typeface="VAG Rounded Std Light" panose="020F0502020204020204" charset="0"/>
      <p:regular r:id="rId19"/>
    </p:embeddedFont>
    <p:embeddedFont>
      <p:font typeface="VAG Rounded Std Thin" panose="020F0802020204020204" charset="0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2C78"/>
    <a:srgbClr val="F79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2AFA1-9B4C-4ABE-A85E-F3287581A2E2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38143-EAC3-49E9-BEEE-140795EED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576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67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244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8CA60-F6B2-66B7-0393-2FBAEC2CD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92F504-75AD-EF4E-FB68-647F092C2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4ACC0-0AA6-3945-AA46-A856EC5C9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CCE44-7AC1-FF97-5692-266DD7870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77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62E0A-18EE-6950-DEFC-EE8A49485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B9160F-ACBA-8166-3D24-7773B7ED4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7074C-8D7B-600E-758F-D7B7993CC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AB172-B58D-C549-5ACF-3BA670037E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148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EFC0B-A496-5FE5-824E-D04D00CB6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B8829-3F9B-0A33-8259-2CE21BC3CB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D200A0-FFA2-1529-162D-E653E633A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A7C8B-8774-4E51-5FA4-7DBE8E2DF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662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B90B6-3C09-3A24-2BFC-D78766281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E950C3-BEB7-3AAD-08DE-2702E065F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A04803-A5E7-BCF1-1653-6898CC8C4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605DC-5102-316B-B1DB-91C7777D4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915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940DC-22FD-7798-83AC-1156C8BF8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1A735C-1199-86BB-DD20-50144D3AC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8F0EF0-0894-6708-990A-0E7C3E374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67CA1-8487-4D1C-99AB-6036A998DE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544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8B5C6-0776-24B5-764B-401EC312F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B5DA7C-051D-755F-0F7A-DE2DA47185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C7F7B-9CB6-5949-156D-B96CB3C1A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D857B-A0F1-968E-149C-525AF8722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377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1341E-8F74-31F4-F257-B5AE0E622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9A089-284F-8420-0EC5-A7B28731F6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FC59B0-970F-AE2D-8AF6-8AC15EC02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7FD65-6987-AC99-3D9C-DB2C98651F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838143-EAC3-49E9-BEEE-140795EED64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584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7410-E6DD-9987-8008-17BCD7D4F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9D299-FF76-8B0B-5E99-A152991699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8CC4C-8691-34DE-30B9-7B53FDFDC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9A290-E905-C1E0-2152-7032DBB02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D3FBC-BE46-01AE-2E88-4CB5F44F9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90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15F5-0774-AB8B-314C-56A656E5E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D8F2F-F48C-81B0-2369-8B3E09E79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5F285-C668-7F34-900E-B2DC99A72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B1897-9C7D-0C9C-1794-08BBFC5F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FF44C-C16C-0F39-088C-066E55E2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3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4516-CFCC-748B-E843-E683E5591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21EF8-3CA8-2865-27A4-F8A3B5AFB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6D3C7-CF9B-C9C3-81C6-3E689AC39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55F0E-86CF-2E6A-7A31-9F6F1CE1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019F4-9185-7515-32A3-C00081E7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72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73C27-446C-F9F0-7E9A-FC543AAD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CD82C-F181-AF25-05B4-5094665594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B1B84-BC54-D4A2-AA61-C7D3BF999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F40FA-6E0F-482F-F02D-1436D63D8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7C40B-B9A4-382F-E162-1B54D05F7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54FB3-4E26-4FBA-C350-DAEF178A6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3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AFD22-D1FC-5040-8835-C928330D3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00ACD-A57F-FDC6-9E1A-E17709BD0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C2172D-A0F4-1789-F37F-7618BF944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D5E62-247E-0AD8-BFC4-38E1ED54B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AAA033-C848-707C-EC02-0FF56E2370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CCED87-D42F-C5B5-D2E1-E91063827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544E68-E0CA-1125-715D-61906A33A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60D68D-1DBA-9ED4-6528-6C8262DE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503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2D249-F4F1-22B5-FF42-64F413F9B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7AF277-A97B-8D75-B1BE-BF8E7000A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E6E927-0450-619F-CCBE-5B315DEFB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65AFB4-3122-9EEE-9D62-452AE5D40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92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44136D-1325-2157-4140-CCC62C94E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DC0713-AA84-794A-82FF-A14940942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19470-0260-D40B-EC90-C618C6FD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6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BAED0-F039-8E18-A5AB-B4007474E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03DFF-56F6-2BA8-AD20-22FBCE55D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8A6B8-F7EB-199A-722D-3A08D54B5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3F9B2B-1C39-74CB-359C-77E7B6D10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7B4BB-1ACD-DFE2-353B-9203CBE93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DD1F3-C925-4529-1F45-3B1971118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64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686A6-087F-1526-5B6B-8CCD22A3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2F8190-F90D-C327-4512-E2397A7CDF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F6ECC-8FBD-028E-DF94-4BB3F7A36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D3CB5-B15D-7FA3-925F-79155D4F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84071-93F8-59C3-64E7-4E983E5B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3AA77A-F56F-E622-2473-7555A9C4C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248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4AAF6-E30B-1037-017D-046A4190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AF1AB-158C-2A04-25DE-A81388031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A7D5C-EEAA-B708-D3C9-8D676A154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35936-D0F5-E947-7E58-19CDD1478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857C2-7637-F619-4229-A769C969D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51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319BE8-0301-298C-21E7-779440384E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2DC002-EBDE-3C0B-D977-BD5AA26F1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EA6FE-E658-EF92-4989-2EEF496E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F7699-D22F-1185-75EB-DD671201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FCBD0-8401-F699-BCB3-2781B0CC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96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F833-89CD-587C-89CA-DE5847D1D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B304C3-2EF3-229B-D747-68CE3F740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90202-F166-95DF-44E5-CF6D425A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666B9-1913-4829-B853-B85A599760E0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E67A5-6902-2C1B-9D51-5F042ADCF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DD00F-5824-18FF-74C6-AD7DF690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FD4C2-8DE4-4885-8595-F98C1F412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722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8439F-37C7-EC19-ABE9-7E4AD904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72780-6AC3-4B66-AFBA-2AA0AB6656A8}" type="datetimeFigureOut">
              <a:rPr lang="en-GB"/>
              <a:pPr>
                <a:defRPr/>
              </a:pPr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64E6C-CB76-B6F2-AA96-407A8CA0A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D5D7C-3667-6D01-A628-C77F4B1C1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B26A1-98DC-4EB1-ABBC-7A332666DC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184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9F6439-1FE5-F8EB-B3F6-7B961C34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A2155-B863-F901-A99A-9FB1BAB1E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DCCA4-9F94-294F-B539-E18D797C7E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C7BC6-B43C-45E7-9B54-1AE18F72BB38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2DE2A-3CAA-818D-6469-79EDEF685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F422B-67AA-43D7-F744-BB93AB7AA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FA0A6-F1D0-44DA-BDCF-60789F75F5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60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71200B-4025-B08F-8254-8F854402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65A3-7CD4-00DE-9589-D5F47C99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43A9F-DC97-14C2-44CF-3671C46D4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8666B9-1913-4829-B853-B85A599760E0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94249-1134-5C4C-96F3-D7AB5699FC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E25BA-2BF7-3426-572D-E40EA3F36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CFD4C2-8DE4-4885-8595-F98C1F4128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55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B021F6E-043D-5BF6-A785-64EE5B7EC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23DCFCD-7A2D-E32D-E180-94D7C16238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44452-CF50-DBF5-4B1A-852618F07E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98F62E0-3FE9-445F-A1D8-0DECF075FA6E}" type="datetimeFigureOut">
              <a:rPr lang="en-GB"/>
              <a:pPr>
                <a:defRPr/>
              </a:pPr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41B6C-CA7F-6CD4-BEEB-F6EDF8E9C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C13D1-7C00-A239-9E82-5961FFC38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097FE0-60E3-4D29-A1C5-A5A564B24E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5GEZV6-23k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6051B21-0D2E-0116-0571-F47F0CE682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67583C-E516-A7EB-38A2-7B905DDC56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69637" y="584381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B93740E-53CF-71A9-8FE2-99737E73CE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31"/>
          <a:stretch/>
        </p:blipFill>
        <p:spPr>
          <a:xfrm>
            <a:off x="2308307" y="1915437"/>
            <a:ext cx="2152281" cy="2263122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B720CFD-BEDE-D6B3-9C18-3557BBE3E7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4" r="-386"/>
          <a:stretch/>
        </p:blipFill>
        <p:spPr>
          <a:xfrm>
            <a:off x="4673599" y="1766984"/>
            <a:ext cx="4590473" cy="22631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BE1A9E-65B2-9797-0937-0AFF730835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19782" y="3479571"/>
            <a:ext cx="6119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An introduction for parents &amp; carers</a:t>
            </a:r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A9FBD2-BC6F-474A-C179-45C645668D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27761" y="5826179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01865 800808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1D1D8E-AFE9-5430-4144-C74A6F4B34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25863" y="5826179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VAG Rounded Std Thin" panose="020F0802020204020204" pitchFamily="34" charset="0"/>
              </a:rPr>
              <a:t>s</a:t>
            </a:r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upport@educake.co.uk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87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6051B21-0D2E-0116-0571-F47F0CE682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67583C-E516-A7EB-38A2-7B905DDC5663}"/>
              </a:ext>
            </a:extLst>
          </p:cNvPr>
          <p:cNvSpPr txBox="1"/>
          <p:nvPr/>
        </p:nvSpPr>
        <p:spPr>
          <a:xfrm>
            <a:off x="1069637" y="620069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B93740E-53CF-71A9-8FE2-99737E73C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6135396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E87C59B-C416-6405-E712-58EC14754639}"/>
              </a:ext>
            </a:extLst>
          </p:cNvPr>
          <p:cNvSpPr txBox="1">
            <a:spLocks/>
          </p:cNvSpPr>
          <p:nvPr/>
        </p:nvSpPr>
        <p:spPr>
          <a:xfrm>
            <a:off x="860333" y="-481782"/>
            <a:ext cx="10471334" cy="3042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What is </a:t>
            </a:r>
            <a:r>
              <a:rPr lang="en-GB" sz="6000" cap="none" dirty="0" err="1">
                <a:solidFill>
                  <a:srgbClr val="F79430"/>
                </a:solidFill>
                <a:latin typeface="VAG Rounded Std Thin" panose="020F0802020204020204" pitchFamily="34" charset="0"/>
              </a:rPr>
              <a:t>Educake</a:t>
            </a:r>
            <a:r>
              <a:rPr lang="en-GB" sz="60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?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7CB22194-0C81-D5E0-6E95-C36F4DE324F8}"/>
              </a:ext>
            </a:extLst>
          </p:cNvPr>
          <p:cNvSpPr txBox="1"/>
          <p:nvPr/>
        </p:nvSpPr>
        <p:spPr>
          <a:xfrm>
            <a:off x="964543" y="1469542"/>
            <a:ext cx="102629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Educake is a website for homework, classwork and revision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Teachers can set students homework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Students can set themselves revision quizzes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Can be used on smartphones, tablets, and computers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44449EF-D425-CF8A-2ABB-FDB6769F0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0866" y="5160819"/>
            <a:ext cx="206322" cy="38138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A029537-9057-41A9-7998-2A790BC675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9918" y="4875014"/>
            <a:ext cx="732163" cy="94157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1501E97-E798-C4B0-E3E9-775D170291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7999" y="4710992"/>
            <a:ext cx="1608984" cy="166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54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910DD-F4E3-217C-8914-2001BE24D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F0829D-529F-16E9-01ED-4EDBC82DE8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364C08-4ED0-C427-94CE-F8DF136D0D63}"/>
              </a:ext>
            </a:extLst>
          </p:cNvPr>
          <p:cNvSpPr txBox="1"/>
          <p:nvPr/>
        </p:nvSpPr>
        <p:spPr>
          <a:xfrm>
            <a:off x="1069637" y="620069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8C95886-49D1-EA06-97B1-B0F3DA542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6135396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D7B3C20-BF66-D8EB-56E1-6FD8E181A327}"/>
              </a:ext>
            </a:extLst>
          </p:cNvPr>
          <p:cNvSpPr txBox="1">
            <a:spLocks/>
          </p:cNvSpPr>
          <p:nvPr/>
        </p:nvSpPr>
        <p:spPr>
          <a:xfrm>
            <a:off x="860333" y="-481782"/>
            <a:ext cx="10471334" cy="3042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Completing homework and classwork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BACCA-D8C8-31A2-C1C7-391A4A4B9D78}"/>
              </a:ext>
            </a:extLst>
          </p:cNvPr>
          <p:cNvSpPr txBox="1">
            <a:spLocks/>
          </p:cNvSpPr>
          <p:nvPr/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Quizzes set by teachers are in orange.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VAG Rounded Std Light" panose="020F05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Students click on a quiz to answer </a:t>
            </a:r>
            <a:br>
              <a:rPr lang="en-GB" sz="28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</a:br>
            <a:r>
              <a:rPr lang="en-GB" sz="28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the questions.</a:t>
            </a:r>
          </a:p>
        </p:txBody>
      </p:sp>
      <p:pic>
        <p:nvPicPr>
          <p:cNvPr id="4" name="Content Placeholder 8" descr="Table&#10;&#10;Description automatically generated">
            <a:extLst>
              <a:ext uri="{FF2B5EF4-FFF2-40B4-BE49-F238E27FC236}">
                <a16:creationId xmlns:a16="http://schemas.microsoft.com/office/drawing/2014/main" id="{1BA68565-8602-7B9F-4B6E-8534ABAF9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446" y="2109089"/>
            <a:ext cx="3886200" cy="249744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E2F4341-24CE-4EBE-8A70-F3DC9C650A00}"/>
              </a:ext>
            </a:extLst>
          </p:cNvPr>
          <p:cNvCxnSpPr>
            <a:cxnSpLocks/>
          </p:cNvCxnSpPr>
          <p:nvPr/>
        </p:nvCxnSpPr>
        <p:spPr>
          <a:xfrm>
            <a:off x="4149657" y="2816352"/>
            <a:ext cx="2022543" cy="225750"/>
          </a:xfrm>
          <a:prstGeom prst="straightConnector1">
            <a:avLst/>
          </a:prstGeom>
          <a:ln w="38100">
            <a:solidFill>
              <a:srgbClr val="F2316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72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3D056-5A7C-0764-50BC-95E5352C8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7BB3E0F-BFED-43BA-38B4-7D84E3E560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5A1794-7B15-E136-70BE-33847101C2EF}"/>
              </a:ext>
            </a:extLst>
          </p:cNvPr>
          <p:cNvSpPr txBox="1"/>
          <p:nvPr/>
        </p:nvSpPr>
        <p:spPr>
          <a:xfrm>
            <a:off x="1069637" y="620069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BC8A901-C57F-B428-C1E7-57416616A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6135396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EBA5E37-3B59-955B-B55B-FDBD606FF985}"/>
              </a:ext>
            </a:extLst>
          </p:cNvPr>
          <p:cNvSpPr txBox="1">
            <a:spLocks/>
          </p:cNvSpPr>
          <p:nvPr/>
        </p:nvSpPr>
        <p:spPr>
          <a:xfrm>
            <a:off x="860333" y="-481782"/>
            <a:ext cx="10471334" cy="3042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What are Educake quizzes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C2F1B-C896-4DD8-D786-DD60933DE012}"/>
              </a:ext>
            </a:extLst>
          </p:cNvPr>
          <p:cNvSpPr txBox="1">
            <a:spLocks/>
          </p:cNvSpPr>
          <p:nvPr/>
        </p:nvSpPr>
        <p:spPr>
          <a:xfrm>
            <a:off x="738378" y="1575420"/>
            <a:ext cx="5223510" cy="3993276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6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After they answer a question, they get feedback straight away.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86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They can also query a question with their teacher by clicking on “Disagree with your mark?”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7DEFF287-2FD3-EDAE-1BF3-94CCF4EE18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334" t="8195" r="20333" b="31499"/>
          <a:stretch/>
        </p:blipFill>
        <p:spPr>
          <a:xfrm>
            <a:off x="7056120" y="1602140"/>
            <a:ext cx="4461510" cy="365371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19E695-622B-CD1F-1BC8-60435BBE65B3}"/>
              </a:ext>
            </a:extLst>
          </p:cNvPr>
          <p:cNvCxnSpPr>
            <a:cxnSpLocks/>
          </p:cNvCxnSpPr>
          <p:nvPr/>
        </p:nvCxnSpPr>
        <p:spPr>
          <a:xfrm flipV="1">
            <a:off x="5961888" y="3328416"/>
            <a:ext cx="1344168" cy="969265"/>
          </a:xfrm>
          <a:prstGeom prst="straightConnector1">
            <a:avLst/>
          </a:prstGeom>
          <a:ln w="38100">
            <a:solidFill>
              <a:srgbClr val="F2316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6F282DEF-51FD-0BA6-2585-F21189F1E66C}"/>
              </a:ext>
            </a:extLst>
          </p:cNvPr>
          <p:cNvSpPr/>
          <p:nvPr/>
        </p:nvSpPr>
        <p:spPr>
          <a:xfrm>
            <a:off x="7306056" y="3003671"/>
            <a:ext cx="981512" cy="394282"/>
          </a:xfrm>
          <a:prstGeom prst="ellipse">
            <a:avLst/>
          </a:prstGeom>
          <a:noFill/>
          <a:ln w="38100">
            <a:solidFill>
              <a:srgbClr val="F231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797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E6C61-567E-1E95-1300-EAF28E104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E9C32A-3FFA-2955-B40B-0ED8F2B917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2D28C6-BC91-043D-BC30-1A46D89D1973}"/>
              </a:ext>
            </a:extLst>
          </p:cNvPr>
          <p:cNvSpPr txBox="1"/>
          <p:nvPr/>
        </p:nvSpPr>
        <p:spPr>
          <a:xfrm>
            <a:off x="1069637" y="620069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991BCFB-7AA1-0DBE-574C-9171DD9DA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6135396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3A32B08-6391-D370-BC64-29D8B6CFE966}"/>
              </a:ext>
            </a:extLst>
          </p:cNvPr>
          <p:cNvSpPr txBox="1">
            <a:spLocks/>
          </p:cNvSpPr>
          <p:nvPr/>
        </p:nvSpPr>
        <p:spPr>
          <a:xfrm>
            <a:off x="860333" y="-481782"/>
            <a:ext cx="10471334" cy="3042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What are Educake quizzes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AD9F3-55FC-F055-2E41-231C1458A669}"/>
              </a:ext>
            </a:extLst>
          </p:cNvPr>
          <p:cNvSpPr txBox="1">
            <a:spLocks/>
          </p:cNvSpPr>
          <p:nvPr/>
        </p:nvSpPr>
        <p:spPr>
          <a:xfrm>
            <a:off x="738378" y="1575421"/>
            <a:ext cx="5702794" cy="234794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9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Students can view results when they complete a quiz.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9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They can also take a quiz again.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ntent Placeholder 21">
            <a:extLst>
              <a:ext uri="{FF2B5EF4-FFF2-40B4-BE49-F238E27FC236}">
                <a16:creationId xmlns:a16="http://schemas.microsoft.com/office/drawing/2014/main" id="{2BB245F7-AE20-6625-1870-2B0AEC93C5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989" t="7094" r="19876" b="27095"/>
          <a:stretch/>
        </p:blipFill>
        <p:spPr>
          <a:xfrm>
            <a:off x="6946790" y="1575421"/>
            <a:ext cx="4086571" cy="4171809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BB66C0C4-A492-D177-C80C-4FB33ECC135D}"/>
              </a:ext>
            </a:extLst>
          </p:cNvPr>
          <p:cNvSpPr/>
          <p:nvPr/>
        </p:nvSpPr>
        <p:spPr>
          <a:xfrm>
            <a:off x="8790376" y="2589911"/>
            <a:ext cx="981512" cy="394282"/>
          </a:xfrm>
          <a:prstGeom prst="ellipse">
            <a:avLst/>
          </a:prstGeom>
          <a:noFill/>
          <a:ln w="38100">
            <a:solidFill>
              <a:srgbClr val="F231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5B167E2-6007-5C09-D4D4-A4B87EF7E40F}"/>
              </a:ext>
            </a:extLst>
          </p:cNvPr>
          <p:cNvCxnSpPr>
            <a:cxnSpLocks/>
          </p:cNvCxnSpPr>
          <p:nvPr/>
        </p:nvCxnSpPr>
        <p:spPr>
          <a:xfrm flipV="1">
            <a:off x="6345936" y="2884677"/>
            <a:ext cx="2339787" cy="226890"/>
          </a:xfrm>
          <a:prstGeom prst="straightConnector1">
            <a:avLst/>
          </a:prstGeom>
          <a:ln w="38100">
            <a:solidFill>
              <a:srgbClr val="F2316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907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156C3-A486-920B-AF31-EFAF1226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ACB471-876F-CED6-7703-7AC171F910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8550C-E4E5-39FD-A950-BB5AEC4E02FC}"/>
              </a:ext>
            </a:extLst>
          </p:cNvPr>
          <p:cNvSpPr txBox="1"/>
          <p:nvPr/>
        </p:nvSpPr>
        <p:spPr>
          <a:xfrm>
            <a:off x="1069637" y="620069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6CF0C20-75B7-9E70-D5B8-026A0034E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6135396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58F92D1-C6E0-E4A5-AC3A-712DD06F0EE2}"/>
              </a:ext>
            </a:extLst>
          </p:cNvPr>
          <p:cNvSpPr txBox="1">
            <a:spLocks/>
          </p:cNvSpPr>
          <p:nvPr/>
        </p:nvSpPr>
        <p:spPr>
          <a:xfrm>
            <a:off x="860333" y="-481782"/>
            <a:ext cx="10471334" cy="3042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Viewing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3C334-BD64-FCAB-51B1-83D23D5507FA}"/>
              </a:ext>
            </a:extLst>
          </p:cNvPr>
          <p:cNvSpPr txBox="1">
            <a:spLocks/>
          </p:cNvSpPr>
          <p:nvPr/>
        </p:nvSpPr>
        <p:spPr>
          <a:xfrm>
            <a:off x="738378" y="1575421"/>
            <a:ext cx="5763006" cy="3892691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They can see their subjects here: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Subjects they know well are green.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Subjects they need to revise are red.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They can click on a subject to see its topics in more detail.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5900" dirty="0">
              <a:solidFill>
                <a:schemeClr val="bg1"/>
              </a:solidFill>
              <a:latin typeface="VAG Rounded Std Light" panose="020F05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8" descr="Table&#10;&#10;Description automatically generated">
            <a:extLst>
              <a:ext uri="{FF2B5EF4-FFF2-40B4-BE49-F238E27FC236}">
                <a16:creationId xmlns:a16="http://schemas.microsoft.com/office/drawing/2014/main" id="{28133F42-758B-5D3D-C26E-2CCDD56304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" r="3363"/>
          <a:stretch/>
        </p:blipFill>
        <p:spPr>
          <a:xfrm>
            <a:off x="7164239" y="1519577"/>
            <a:ext cx="4289383" cy="2970127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D1B7A0-D2B6-72A0-3649-2F3ABE94A820}"/>
              </a:ext>
            </a:extLst>
          </p:cNvPr>
          <p:cNvCxnSpPr>
            <a:cxnSpLocks/>
          </p:cNvCxnSpPr>
          <p:nvPr/>
        </p:nvCxnSpPr>
        <p:spPr>
          <a:xfrm>
            <a:off x="6345936" y="2139696"/>
            <a:ext cx="3611880" cy="685800"/>
          </a:xfrm>
          <a:prstGeom prst="straightConnector1">
            <a:avLst/>
          </a:prstGeom>
          <a:ln w="38100">
            <a:solidFill>
              <a:srgbClr val="F2316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150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C65B6-08A3-C7F5-5FED-BD122D05A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25739FE-68A2-01EB-7487-E15ADD46D6A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DBC7B-96F3-8A22-01E3-E9E72B8550DF}"/>
              </a:ext>
            </a:extLst>
          </p:cNvPr>
          <p:cNvSpPr txBox="1"/>
          <p:nvPr/>
        </p:nvSpPr>
        <p:spPr>
          <a:xfrm>
            <a:off x="1069637" y="620069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EDFAFF7-CBDD-C371-A804-0C10AD71F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6135396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FCC10C4-4D61-A41B-74DD-5C0A99E1C26B}"/>
              </a:ext>
            </a:extLst>
          </p:cNvPr>
          <p:cNvSpPr txBox="1">
            <a:spLocks/>
          </p:cNvSpPr>
          <p:nvPr/>
        </p:nvSpPr>
        <p:spPr>
          <a:xfrm>
            <a:off x="860333" y="-481782"/>
            <a:ext cx="10471334" cy="3042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Revising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70D7A-631F-1978-3B9A-5E06ECF2F723}"/>
              </a:ext>
            </a:extLst>
          </p:cNvPr>
          <p:cNvSpPr txBox="1">
            <a:spLocks/>
          </p:cNvSpPr>
          <p:nvPr/>
        </p:nvSpPr>
        <p:spPr>
          <a:xfrm>
            <a:off x="738378" y="1575421"/>
            <a:ext cx="9521190" cy="2914283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When they click on a subject, they’ll see a list of all its topics.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Topics they know well are green.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Topics they need to revise more are red or orange.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Clicking “Study” next to the topic lets them revise it:</a:t>
            </a:r>
            <a:endParaRPr lang="en-US" sz="5900" dirty="0">
              <a:solidFill>
                <a:schemeClr val="bg1"/>
              </a:solidFill>
              <a:latin typeface="VAG Rounded Std Light" panose="020F05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ntent Placeholder 9">
            <a:extLst>
              <a:ext uri="{FF2B5EF4-FFF2-40B4-BE49-F238E27FC236}">
                <a16:creationId xmlns:a16="http://schemas.microsoft.com/office/drawing/2014/main" id="{B2B64CC1-3EA7-4E90-BACF-F491C254AE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478" t="5287" r="19171" b="71728"/>
          <a:stretch/>
        </p:blipFill>
        <p:spPr>
          <a:xfrm>
            <a:off x="4095970" y="4031331"/>
            <a:ext cx="4000059" cy="250249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BF94C8B-CD73-CE3D-786E-478408C11EB0}"/>
              </a:ext>
            </a:extLst>
          </p:cNvPr>
          <p:cNvSpPr/>
          <p:nvPr/>
        </p:nvSpPr>
        <p:spPr>
          <a:xfrm>
            <a:off x="7049419" y="5596961"/>
            <a:ext cx="417369" cy="259273"/>
          </a:xfrm>
          <a:prstGeom prst="ellipse">
            <a:avLst/>
          </a:prstGeom>
          <a:noFill/>
          <a:ln w="38100">
            <a:solidFill>
              <a:srgbClr val="F231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50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CC5A4-B847-3B20-DE18-45A499730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72D95C-B37A-F6B6-A6FD-61DE636D5F4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7BA2CB-4F85-3614-27D8-C225143C0FCF}"/>
              </a:ext>
            </a:extLst>
          </p:cNvPr>
          <p:cNvSpPr txBox="1"/>
          <p:nvPr/>
        </p:nvSpPr>
        <p:spPr>
          <a:xfrm>
            <a:off x="1069637" y="620069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F3D9F84-56E5-2104-4F98-4DC2F1129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6135396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ED0FEED-2E47-0EE9-2C86-2728E9700D9E}"/>
              </a:ext>
            </a:extLst>
          </p:cNvPr>
          <p:cNvSpPr txBox="1">
            <a:spLocks/>
          </p:cNvSpPr>
          <p:nvPr/>
        </p:nvSpPr>
        <p:spPr>
          <a:xfrm>
            <a:off x="860333" y="-481782"/>
            <a:ext cx="10471334" cy="3042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Revising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5D33A-D54B-95A3-1920-129E5FE4E52C}"/>
              </a:ext>
            </a:extLst>
          </p:cNvPr>
          <p:cNvSpPr txBox="1">
            <a:spLocks/>
          </p:cNvSpPr>
          <p:nvPr/>
        </p:nvSpPr>
        <p:spPr>
          <a:xfrm>
            <a:off x="738379" y="1575422"/>
            <a:ext cx="5104637" cy="2826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If they don’t know where to start, Educake will suggest a quiz for them.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This is called the Revision Wizard.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D7CBF4-425E-3CD2-22C7-3CC76D87B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7148" y="1945144"/>
            <a:ext cx="4398492" cy="282666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ABE0701-3063-DA50-3306-A485A874E56D}"/>
              </a:ext>
            </a:extLst>
          </p:cNvPr>
          <p:cNvSpPr/>
          <p:nvPr/>
        </p:nvSpPr>
        <p:spPr>
          <a:xfrm>
            <a:off x="6803031" y="2560320"/>
            <a:ext cx="722415" cy="280537"/>
          </a:xfrm>
          <a:prstGeom prst="ellipse">
            <a:avLst/>
          </a:prstGeom>
          <a:noFill/>
          <a:ln w="38100">
            <a:solidFill>
              <a:srgbClr val="F231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766A6B6-03E1-260C-B2C1-1FF4FBA1BB2B}"/>
              </a:ext>
            </a:extLst>
          </p:cNvPr>
          <p:cNvCxnSpPr>
            <a:cxnSpLocks/>
          </p:cNvCxnSpPr>
          <p:nvPr/>
        </p:nvCxnSpPr>
        <p:spPr>
          <a:xfrm flipV="1">
            <a:off x="5080788" y="2773356"/>
            <a:ext cx="1624433" cy="667715"/>
          </a:xfrm>
          <a:prstGeom prst="straightConnector1">
            <a:avLst/>
          </a:prstGeom>
          <a:ln w="38100">
            <a:solidFill>
              <a:srgbClr val="F2316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322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0F446-D570-40FF-8AD2-E5D4E2A95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FFE26B-804B-294B-F455-9899D26375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96EE09-BC92-5C9C-0C44-AE8AA66C0E38}"/>
              </a:ext>
            </a:extLst>
          </p:cNvPr>
          <p:cNvSpPr txBox="1"/>
          <p:nvPr/>
        </p:nvSpPr>
        <p:spPr>
          <a:xfrm>
            <a:off x="1069637" y="620069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7F895B0-DFB6-4078-B06D-E39B83355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6135396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A045587-D2E5-54DB-F7F6-B8398E4C77DA}"/>
              </a:ext>
            </a:extLst>
          </p:cNvPr>
          <p:cNvSpPr txBox="1">
            <a:spLocks/>
          </p:cNvSpPr>
          <p:nvPr/>
        </p:nvSpPr>
        <p:spPr>
          <a:xfrm>
            <a:off x="860333" y="-481782"/>
            <a:ext cx="10471334" cy="30421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To sum up Educake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55E22-BC6C-3345-CE80-8984B1957B0C}"/>
              </a:ext>
            </a:extLst>
          </p:cNvPr>
          <p:cNvSpPr txBox="1">
            <a:spLocks/>
          </p:cNvSpPr>
          <p:nvPr/>
        </p:nvSpPr>
        <p:spPr>
          <a:xfrm>
            <a:off x="738378" y="1575421"/>
            <a:ext cx="9106802" cy="3581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Teachers can set students quizzes.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Students can set themselves quizzes.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Educake shows them which areas you know and which areas they need to revise.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000" dirty="0">
                <a:solidFill>
                  <a:schemeClr val="bg1"/>
                </a:solidFill>
                <a:latin typeface="VAG Rounded Std Light" panose="020F0502020204020204" pitchFamily="34" charset="0"/>
                <a:cs typeface="Arial" panose="020B0604020202020204" pitchFamily="34" charset="0"/>
              </a:rPr>
              <a:t>Educake is designed for regular, bitesize practice. The more they answer questions, the better they will learn.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7000" dirty="0">
              <a:solidFill>
                <a:schemeClr val="bg1"/>
              </a:solidFill>
              <a:latin typeface="VAG Rounded Std Light" panose="020F0502020204020204" pitchFamily="34" charset="0"/>
              <a:cs typeface="Arial" panose="020B0604020202020204" pitchFamily="34" charset="0"/>
            </a:endParaRPr>
          </a:p>
          <a:p>
            <a:pPr algn="l"/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12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VAG Rounded Std Thin" panose="020F08020202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935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Educake for Parents (Secondary)">
            <a:hlinkClick r:id="" action="ppaction://media"/>
            <a:extLst>
              <a:ext uri="{FF2B5EF4-FFF2-40B4-BE49-F238E27FC236}">
                <a16:creationId xmlns:a16="http://schemas.microsoft.com/office/drawing/2014/main" id="{1D3A70D7-BEF3-E845-0781-5D4BE13D46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7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6051B21-0D2E-0116-0571-F47F0CE682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2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67583C-E516-A7EB-38A2-7B905DDC5663}"/>
              </a:ext>
            </a:extLst>
          </p:cNvPr>
          <p:cNvSpPr txBox="1"/>
          <p:nvPr/>
        </p:nvSpPr>
        <p:spPr>
          <a:xfrm>
            <a:off x="1069637" y="5855114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B93740E-53CF-71A9-8FE2-99737E73C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5827803"/>
            <a:ext cx="1277183" cy="4239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E87C59B-C416-6405-E712-58EC14754639}"/>
              </a:ext>
            </a:extLst>
          </p:cNvPr>
          <p:cNvSpPr txBox="1">
            <a:spLocks/>
          </p:cNvSpPr>
          <p:nvPr/>
        </p:nvSpPr>
        <p:spPr>
          <a:xfrm>
            <a:off x="860333" y="276285"/>
            <a:ext cx="10471334" cy="2070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[Subject] homework at </a:t>
            </a:r>
            <a:r>
              <a:rPr lang="en-US" sz="4800" cap="none" dirty="0">
                <a:solidFill>
                  <a:srgbClr val="F79430"/>
                </a:solidFill>
                <a:latin typeface="VAG Rounded Std Thin" panose="020F0802020204020204" pitchFamily="34" charset="0"/>
              </a:rPr>
              <a:t>[</a:t>
            </a:r>
            <a:r>
              <a:rPr lang="en-GB" sz="4800" cap="none" dirty="0">
                <a:solidFill>
                  <a:srgbClr val="F79430"/>
                </a:solidFill>
                <a:latin typeface="VAG Rounded Std Thin" panose="020F0802020204020204" pitchFamily="34" charset="0"/>
              </a:rPr>
              <a:t>school name]</a:t>
            </a:r>
            <a:endParaRPr lang="en-GB" sz="4800" cap="none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7CB22194-0C81-D5E0-6E95-C36F4DE324F8}"/>
              </a:ext>
            </a:extLst>
          </p:cNvPr>
          <p:cNvSpPr txBox="1"/>
          <p:nvPr/>
        </p:nvSpPr>
        <p:spPr>
          <a:xfrm>
            <a:off x="1069637" y="1956816"/>
            <a:ext cx="101578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[Example – edit to suit your department’s plan]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Years 7-9: 20 questions/week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Years 10-11: 30 questions/week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1 in 3 quizzes is a repeat of a previous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Students must retake the quiz until they reach a score of at least 80%. Only then will homework be considered complete.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001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74044-77DC-BA23-C2A6-D3BF26444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wearing headphones and using a tablet&#10;&#10;Description automatically generated with low confidence">
            <a:extLst>
              <a:ext uri="{FF2B5EF4-FFF2-40B4-BE49-F238E27FC236}">
                <a16:creationId xmlns:a16="http://schemas.microsoft.com/office/drawing/2014/main" id="{71DE7017-EBA1-FEE6-9A19-FD2171F63D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1" b="1366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6ED3CD-1E5F-A55C-8D56-4C10EF778E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E9ED5B-D95D-F3DA-A585-B409C9346ADB}"/>
              </a:ext>
            </a:extLst>
          </p:cNvPr>
          <p:cNvSpPr txBox="1"/>
          <p:nvPr/>
        </p:nvSpPr>
        <p:spPr>
          <a:xfrm>
            <a:off x="1069637" y="584381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/>
                <a:latin typeface="VAG Rounded Std Thin" panose="020F0802020204020204" pitchFamily="34" charset="0"/>
              </a:rPr>
              <a:t>www.educake.co.uk</a:t>
            </a:r>
            <a:endParaRPr lang="en-GB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B6CC374-C5F2-A310-98A1-8DD1A499D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80" y="5827803"/>
            <a:ext cx="1277183" cy="423954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F1697E33-F6AB-BBE0-AA43-2D2FC82C1DA5}"/>
              </a:ext>
            </a:extLst>
          </p:cNvPr>
          <p:cNvSpPr txBox="1"/>
          <p:nvPr/>
        </p:nvSpPr>
        <p:spPr>
          <a:xfrm>
            <a:off x="859449" y="2079522"/>
            <a:ext cx="102629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[Example – edit to suit your department’s plan]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There will be a monthly leaderboard in the [subject] corridor showing the top 5 classes and students in terms of questions answered.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The top class each month gets a pizza party, and the top students get a gift card/cupcake + a certificate sent home.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VAG Rounded Std Light" panose="020F0502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VAG Rounded Std Light" panose="020F0502020204020204" pitchFamily="34" charset="0"/>
              </a:rPr>
              <a:t>Top 3 students answering the most questions in a term will receive an award at end-of-term assemblies.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D1F6C2-64BA-E381-0E37-124BAEA79C21}"/>
              </a:ext>
            </a:extLst>
          </p:cNvPr>
          <p:cNvSpPr txBox="1">
            <a:spLocks/>
          </p:cNvSpPr>
          <p:nvPr/>
        </p:nvSpPr>
        <p:spPr>
          <a:xfrm>
            <a:off x="860333" y="543966"/>
            <a:ext cx="10471334" cy="2070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9600" kern="1200" cap="all" baseline="0">
                <a:blipFill dpi="0" rotWithShape="1">
                  <a:blip r:embed="rId5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cap="none" dirty="0">
                <a:solidFill>
                  <a:schemeClr val="bg1"/>
                </a:solidFill>
                <a:latin typeface="VAG Rounded Std Thin" panose="020F0802020204020204" pitchFamily="34" charset="0"/>
              </a:rPr>
              <a:t>Rewards for answering extra questions on </a:t>
            </a:r>
            <a:r>
              <a:rPr lang="en-GB" sz="4800" cap="none" dirty="0">
                <a:solidFill>
                  <a:srgbClr val="BB9BD2"/>
                </a:solidFill>
                <a:latin typeface="VAG Rounded Std Thin" panose="020F0802020204020204" pitchFamily="34" charset="0"/>
              </a:rPr>
              <a:t>Educake</a:t>
            </a:r>
            <a:endParaRPr lang="en-GB" sz="4800" cap="none" dirty="0">
              <a:solidFill>
                <a:schemeClr val="bg1"/>
              </a:solidFill>
              <a:latin typeface="VAG Rounded Std Thin" panose="020F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025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ellphone&#10;&#10;Description automatically generated">
            <a:extLst>
              <a:ext uri="{FF2B5EF4-FFF2-40B4-BE49-F238E27FC236}">
                <a16:creationId xmlns:a16="http://schemas.microsoft.com/office/drawing/2014/main" id="{C0979B46-5B7F-5652-F915-C67127379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" r="2529"/>
          <a:stretch/>
        </p:blipFill>
        <p:spPr>
          <a:xfrm>
            <a:off x="2755487" y="-66177"/>
            <a:ext cx="6858001" cy="102163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A2E477-7168-7A5C-BA7D-24DB23F5E53E}"/>
              </a:ext>
            </a:extLst>
          </p:cNvPr>
          <p:cNvSpPr txBox="1"/>
          <p:nvPr/>
        </p:nvSpPr>
        <p:spPr>
          <a:xfrm>
            <a:off x="4689987" y="3642237"/>
            <a:ext cx="3736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0" dirty="0">
                <a:effectLst/>
                <a:latin typeface="VAG Rounded Std Light" panose="020F0502020204020204" pitchFamily="34" charset="0"/>
              </a:rPr>
              <a:t>[</a:t>
            </a:r>
            <a:r>
              <a:rPr lang="en-GB" sz="2400" dirty="0">
                <a:latin typeface="VAG Rounded Std Light" panose="020F0502020204020204" pitchFamily="34" charset="0"/>
              </a:rPr>
              <a:t>Student</a:t>
            </a:r>
            <a:r>
              <a:rPr lang="en-GB" sz="2400" b="0" i="0" dirty="0">
                <a:effectLst/>
                <a:latin typeface="VAG Rounded Std Light" panose="020F0502020204020204" pitchFamily="34" charset="0"/>
              </a:rPr>
              <a:t> – 4,146 questions]</a:t>
            </a:r>
            <a:endParaRPr lang="en-GB" sz="2400" dirty="0">
              <a:latin typeface="VAG Rounded Std Light" panose="020F05020202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30056-B195-8B0F-7F77-2038D63F2260}"/>
              </a:ext>
            </a:extLst>
          </p:cNvPr>
          <p:cNvSpPr txBox="1"/>
          <p:nvPr/>
        </p:nvSpPr>
        <p:spPr>
          <a:xfrm>
            <a:off x="4578846" y="4811180"/>
            <a:ext cx="3736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0" dirty="0">
                <a:effectLst/>
                <a:latin typeface="VAG Rounded Std Light" panose="020F0502020204020204" pitchFamily="34" charset="0"/>
              </a:rPr>
              <a:t>[Student – 3,986 questions]</a:t>
            </a:r>
            <a:endParaRPr lang="en-GB" sz="2400" dirty="0">
              <a:latin typeface="VAG Rounded Std Light" panose="020F05020202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A4BEF6-ED18-81DE-67F2-B73742419E26}"/>
              </a:ext>
            </a:extLst>
          </p:cNvPr>
          <p:cNvSpPr txBox="1"/>
          <p:nvPr/>
        </p:nvSpPr>
        <p:spPr>
          <a:xfrm>
            <a:off x="4689987" y="5980123"/>
            <a:ext cx="36619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0" dirty="0">
                <a:effectLst/>
                <a:latin typeface="VAG Rounded Std Light" panose="020F0502020204020204" pitchFamily="34" charset="0"/>
              </a:rPr>
              <a:t>[Student – 3,863 questions]</a:t>
            </a:r>
            <a:endParaRPr lang="en-GB" sz="2400" dirty="0">
              <a:latin typeface="VAG Rounded Std Light" panose="020F0502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5E3845-C2AD-26D5-4A37-0E96B4DEED44}"/>
              </a:ext>
            </a:extLst>
          </p:cNvPr>
          <p:cNvSpPr txBox="1"/>
          <p:nvPr/>
        </p:nvSpPr>
        <p:spPr>
          <a:xfrm>
            <a:off x="4961039" y="190545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VAG Rounded Std Light" panose="020F0502020204020204" pitchFamily="34" charset="0"/>
              </a:rPr>
              <a:t>[10,000] questions in total have been answered this [week].</a:t>
            </a:r>
            <a:br>
              <a:rPr lang="en-GB" sz="2000" dirty="0">
                <a:latin typeface="VAG Rounded Std Light" panose="020F0502020204020204" pitchFamily="34" charset="0"/>
              </a:rPr>
            </a:br>
            <a:r>
              <a:rPr lang="en-GB" sz="2000" dirty="0">
                <a:latin typeface="VAG Rounded Std Light" panose="020F0502020204020204" pitchFamily="34" charset="0"/>
              </a:rPr>
              <a:t>Well done, [School name]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A0EF3B-DBE0-D0FD-D46F-ABFE893C7926}"/>
              </a:ext>
            </a:extLst>
          </p:cNvPr>
          <p:cNvSpPr txBox="1"/>
          <p:nvPr/>
        </p:nvSpPr>
        <p:spPr>
          <a:xfrm>
            <a:off x="5833700" y="1636554"/>
            <a:ext cx="2144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VAG Rounded Std Light" panose="020F0502020204020204" pitchFamily="34" charset="0"/>
              </a:rPr>
              <a:t>[Name of School]</a:t>
            </a:r>
          </a:p>
        </p:txBody>
      </p:sp>
    </p:spTree>
    <p:extLst>
      <p:ext uri="{BB962C8B-B14F-4D97-AF65-F5344CB8AC3E}">
        <p14:creationId xmlns:p14="http://schemas.microsoft.com/office/powerpoint/2010/main" val="1713717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A certificate with a pie chart and a circle&#10;&#10;Description automatically generated">
            <a:extLst>
              <a:ext uri="{FF2B5EF4-FFF2-40B4-BE49-F238E27FC236}">
                <a16:creationId xmlns:a16="http://schemas.microsoft.com/office/drawing/2014/main" id="{FA036CF2-6624-1FAF-B1A8-C96899768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0"/>
            <a:ext cx="9686925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5">
            <a:extLst>
              <a:ext uri="{FF2B5EF4-FFF2-40B4-BE49-F238E27FC236}">
                <a16:creationId xmlns:a16="http://schemas.microsoft.com/office/drawing/2014/main" id="{3431B085-8675-0AB7-7C32-40E408CE3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879475"/>
            <a:ext cx="52578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r>
              <a:rPr lang="en-GB" altLang="en-US" sz="4400">
                <a:solidFill>
                  <a:srgbClr val="592771"/>
                </a:solidFill>
                <a:latin typeface="VAG Rounded Std Thin" panose="020F0802020204020204" pitchFamily="34" charset="0"/>
              </a:rPr>
              <a:t>Educake Certificate </a:t>
            </a:r>
          </a:p>
        </p:txBody>
      </p:sp>
      <p:sp>
        <p:nvSpPr>
          <p:cNvPr id="2052" name="TextBox 6">
            <a:extLst>
              <a:ext uri="{FF2B5EF4-FFF2-40B4-BE49-F238E27FC236}">
                <a16:creationId xmlns:a16="http://schemas.microsoft.com/office/drawing/2014/main" id="{86906B5C-3F75-6C55-0536-F84D0D43B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6163" y="1647825"/>
            <a:ext cx="525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r>
              <a:rPr lang="en-GB" altLang="en-US" sz="3600">
                <a:solidFill>
                  <a:srgbClr val="CD9427"/>
                </a:solidFill>
                <a:latin typeface="VAG Rounded Std Thin" panose="020F0802020204020204" pitchFamily="34" charset="0"/>
              </a:rPr>
              <a:t>of Achievement </a:t>
            </a:r>
          </a:p>
        </p:txBody>
      </p:sp>
      <p:sp>
        <p:nvSpPr>
          <p:cNvPr id="2053" name="TextBox 7">
            <a:extLst>
              <a:ext uri="{FF2B5EF4-FFF2-40B4-BE49-F238E27FC236}">
                <a16:creationId xmlns:a16="http://schemas.microsoft.com/office/drawing/2014/main" id="{14154570-9C76-9F03-9FD5-2CED428B4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2943225"/>
            <a:ext cx="52578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r>
              <a:rPr lang="en-GB" altLang="en-US" sz="4400">
                <a:solidFill>
                  <a:srgbClr val="592771"/>
                </a:solidFill>
                <a:latin typeface="VAG Rounded Std Thin" panose="020F0802020204020204" pitchFamily="34" charset="0"/>
              </a:rPr>
              <a:t>[Student Name]</a:t>
            </a:r>
          </a:p>
        </p:txBody>
      </p:sp>
      <p:sp>
        <p:nvSpPr>
          <p:cNvPr id="2054" name="TextBox 8">
            <a:extLst>
              <a:ext uri="{FF2B5EF4-FFF2-40B4-BE49-F238E27FC236}">
                <a16:creationId xmlns:a16="http://schemas.microsoft.com/office/drawing/2014/main" id="{AEFA0D89-3B5B-CE1B-08F2-9520E4059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3848100"/>
            <a:ext cx="5257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r>
              <a:rPr lang="en-GB" altLang="en-US" sz="3600">
                <a:solidFill>
                  <a:srgbClr val="CD9427"/>
                </a:solidFill>
                <a:latin typeface="VAG Rounded Std Thin" panose="020F0802020204020204" pitchFamily="34" charset="0"/>
              </a:rPr>
              <a:t>[School Name]</a:t>
            </a:r>
          </a:p>
        </p:txBody>
      </p:sp>
      <p:sp>
        <p:nvSpPr>
          <p:cNvPr id="2055" name="TextBox 9">
            <a:extLst>
              <a:ext uri="{FF2B5EF4-FFF2-40B4-BE49-F238E27FC236}">
                <a16:creationId xmlns:a16="http://schemas.microsoft.com/office/drawing/2014/main" id="{9362202C-A344-0D12-3B0A-9405454D7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3263" y="4632325"/>
            <a:ext cx="16716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endParaRPr lang="en-GB" altLang="en-US" sz="2400">
              <a:solidFill>
                <a:srgbClr val="CD9427"/>
              </a:solidFill>
              <a:latin typeface="VAG Rounded Std Thin" panose="020F0802020204020204" pitchFamily="34" charset="0"/>
            </a:endParaRPr>
          </a:p>
          <a:p>
            <a:pPr algn="ctr" eaLnBrk="1" hangingPunct="1"/>
            <a:r>
              <a:rPr lang="en-GB" altLang="en-US" sz="2400">
                <a:solidFill>
                  <a:srgbClr val="CD9427"/>
                </a:solidFill>
                <a:latin typeface="VAG Rounded Std Thin" panose="020F0802020204020204" pitchFamily="34" charset="0"/>
              </a:rPr>
              <a:t>[00/00/00]</a:t>
            </a:r>
          </a:p>
        </p:txBody>
      </p:sp>
      <p:sp>
        <p:nvSpPr>
          <p:cNvPr id="2056" name="TextBox 10">
            <a:extLst>
              <a:ext uri="{FF2B5EF4-FFF2-40B4-BE49-F238E27FC236}">
                <a16:creationId xmlns:a16="http://schemas.microsoft.com/office/drawing/2014/main" id="{33843073-60CB-FC95-B2C0-57547EDFD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4632325"/>
            <a:ext cx="16716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endParaRPr lang="en-GB" altLang="en-US" sz="2400">
              <a:solidFill>
                <a:srgbClr val="CD9427"/>
              </a:solidFill>
              <a:latin typeface="VAG Rounded Std Thin" panose="020F0802020204020204" pitchFamily="34" charset="0"/>
            </a:endParaRPr>
          </a:p>
          <a:p>
            <a:pPr algn="ctr" eaLnBrk="1" hangingPunct="1"/>
            <a:r>
              <a:rPr lang="en-GB" altLang="en-US" sz="2400">
                <a:solidFill>
                  <a:srgbClr val="CD9427"/>
                </a:solidFill>
                <a:latin typeface="VAG Rounded Std Thin" panose="020F0802020204020204" pitchFamily="34" charset="0"/>
              </a:rPr>
              <a:t>[Signature]</a:t>
            </a:r>
          </a:p>
        </p:txBody>
      </p:sp>
    </p:spTree>
    <p:extLst>
      <p:ext uri="{BB962C8B-B14F-4D97-AF65-F5344CB8AC3E}">
        <p14:creationId xmlns:p14="http://schemas.microsoft.com/office/powerpoint/2010/main" val="1609903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596</Words>
  <Application>Microsoft Office PowerPoint</Application>
  <PresentationFormat>Widescreen</PresentationFormat>
  <Paragraphs>109</Paragraphs>
  <Slides>14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Beatrice Emmett</dc:creator>
  <cp:lastModifiedBy>Alison Garcia</cp:lastModifiedBy>
  <cp:revision>24</cp:revision>
  <dcterms:created xsi:type="dcterms:W3CDTF">2024-02-15T15:40:16Z</dcterms:created>
  <dcterms:modified xsi:type="dcterms:W3CDTF">2026-07-20T12:11:33Z</dcterms:modified>
</cp:coreProperties>
</file>